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67" r:id="rId6"/>
    <p:sldId id="271" r:id="rId7"/>
    <p:sldId id="264" r:id="rId8"/>
    <p:sldId id="258" r:id="rId9"/>
    <p:sldId id="276" r:id="rId10"/>
    <p:sldId id="259" r:id="rId11"/>
    <p:sldId id="268" r:id="rId12"/>
    <p:sldId id="263" r:id="rId13"/>
    <p:sldId id="280" r:id="rId14"/>
    <p:sldId id="261" r:id="rId15"/>
    <p:sldId id="269" r:id="rId16"/>
    <p:sldId id="281" r:id="rId17"/>
    <p:sldId id="277" r:id="rId18"/>
    <p:sldId id="272" r:id="rId19"/>
    <p:sldId id="273" r:id="rId20"/>
    <p:sldId id="274" r:id="rId21"/>
    <p:sldId id="279" r:id="rId22"/>
    <p:sldId id="275" r:id="rId23"/>
    <p:sldId id="278" r:id="rId24"/>
    <p:sldId id="282" r:id="rId25"/>
    <p:sldId id="270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D814-53A3-4A13-94EC-494089AE5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B16C3-73BE-4913-BF78-1EEB4B30A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F7833-572C-47E5-BBAD-C48B7DB9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90CB0-A3E6-4CBB-8AE3-A09B34FC9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D11D2-8A07-4CC3-94DC-1357CBD4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2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2350F-DF61-4FB5-A62A-4F97B774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D3EE6-928B-4E12-A40D-765CB5F56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82C70-252F-4CAA-9DFE-003F5F69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F81C0-B17A-41CF-9771-4FC45ED1C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CF77B-2F00-45E0-8172-6A9E01B05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9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BE438-4C1D-4F39-8851-80EF05EB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B9D32-6D72-4F68-A52A-9BBFB26B5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D6EB1-1283-4D98-868C-08730EB11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29E5C-F7EB-4F5B-9183-35087FA57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CC40B-479C-4781-B14B-9AEBEBE02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6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141B-0BCE-4C98-B05D-8BE41AD9F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F358A-4382-4FE9-8130-E5272ACE9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FE37D-423E-4048-A54F-11FD6CFAE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A3ECB9-823F-4A8F-8373-AB19BEBF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9EB5D-CC04-4FB4-9D21-29839749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ACB4B-2929-4E6A-8925-2D1937892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2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864F-F770-4E93-B4F3-08C40BEBC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3F9D2-D06F-40C3-A321-571EB10ED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56B0E-7376-4163-B309-F3D08CD7C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2C8E7E-C1B9-40F0-A202-748231854D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33A1FC-58A4-4BB8-9708-EEB97B10EA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8D6656-4ABB-4C25-9268-247C86B3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7827D2-F167-4F16-9D01-055C7222D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98725B-0D32-4556-9FB5-2EE77A9C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2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E1EAA-1320-441F-B70E-24FADD39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96466-096D-450E-A223-2C22EAC7B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FC838F-031B-43DC-8C80-29DF5CCC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1011F-CC94-4F55-A7F1-972D192B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71AB68-CE24-4FB7-93D6-3D9BACC67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091EEF-9896-4790-95C1-22FE4BB02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98332-7E66-4A94-94F7-FD8A6F35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80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4778-6452-44C2-9DE4-C322CF2FF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2E890-B6FE-404A-81D6-B9CCF81CE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70653-9077-4048-9FF1-5A2D9910A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6318D-4070-4ED7-8032-F0A54B78B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E8139-1F03-49F8-9B67-10FF371C6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72A58-85BD-4305-B921-FA54C19FC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8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797E-E4FC-4DA8-BFB9-0469E12F2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1B1A7-862C-4CEF-A98F-002BA823A1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BD350-2F5D-45AE-A0FE-BEC1956A5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CB5D1-34EF-4458-8AD6-C94E33F8D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AE32B-D74C-4858-ACE3-79B58556F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185B3-814D-4BF6-B231-A796C026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0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6398-FFEB-4B2A-84AC-F15F59FC7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45CC62-A539-4E84-BA68-F1A86E75A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C8295-C26D-45C5-B654-F0F1BDF6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430E1-C01C-4B2A-88F9-81DB3F78B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C1901-8D3C-4C1D-9709-B63934FA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F1D477-A139-4199-A7EF-8EDC59DE6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C58B4E-521A-48F1-AB6B-E404C9667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9F4E9-7477-4FD6-9AE5-ED782C19E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03E1D-845C-4EA6-A733-0C239EB67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FDD1-9BDE-4206-9E2C-01AC7B750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393901-3602-43CB-BB50-1AFFE16A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E2B1D-31A3-4578-A0B9-7D1324DF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DB878-AE8F-46B0-8B88-D3BD7B21F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35993-B76B-4A05-B590-BE42F0E1A8A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0FBAD-C087-4FF5-AE5A-75F7EE86D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84014-5548-44BE-8122-0EC02BFE0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F2352-D542-4075-B062-846343658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7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com/url?sa=i&amp;rct=j&amp;q=&amp;esrc=s&amp;source=images&amp;cd=&amp;ved=2ahUKEwj717a2x4rkAhUJt54KHUq2DSgQjRx6BAgBEAQ&amp;url=https%3A%2F%2Fwww.thesun.co.uk%2Fmotors%2F5947930%2Fdrivers-150-fine-litter-passenger-rubbish%2F&amp;psig=AOvVaw2PNh8ioCagqzmbo3spwcgj&amp;ust=1566153718329730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calepa.ca.gov/abou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EC37F2-B601-4A58-A3F9-22FE820F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786" y="2095130"/>
            <a:ext cx="6116715" cy="362208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DEDD44-563F-4FBC-8047-F3DF9CCA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Won’t you please lend a helping hand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ADCB1-D990-4D5B-9986-A766FDBB0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Pamela </a:t>
            </a:r>
            <a:r>
              <a:rPr lang="en-US" dirty="0" err="1"/>
              <a:t>Teves</a:t>
            </a:r>
            <a:endParaRPr lang="en-US" dirty="0"/>
          </a:p>
          <a:p>
            <a:r>
              <a:rPr lang="en-US" dirty="0" err="1"/>
              <a:t>Brandman</a:t>
            </a:r>
            <a:r>
              <a:rPr lang="en-US"/>
              <a:t> University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30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1F25-9D36-49F4-82FE-1D803E082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First…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C3670-7944-4EE9-99DF-95249C45F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an effort to make California better, we need to work together.</a:t>
            </a:r>
          </a:p>
          <a:p>
            <a:r>
              <a:rPr lang="en-US" dirty="0"/>
              <a:t>To work together, we need to be on the same page.</a:t>
            </a:r>
          </a:p>
          <a:p>
            <a:r>
              <a:rPr lang="en-US" dirty="0"/>
              <a:t>To be on the same page, we need to know the same definitions.</a:t>
            </a:r>
          </a:p>
        </p:txBody>
      </p:sp>
    </p:spTree>
    <p:extLst>
      <p:ext uri="{BB962C8B-B14F-4D97-AF65-F5344CB8AC3E}">
        <p14:creationId xmlns:p14="http://schemas.microsoft.com/office/powerpoint/2010/main" val="165741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38920-C556-427B-8BDB-AF2019764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671C1-49A5-4C88-B716-98FCCB20A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introduction of a substance that is harmful or has a negative effect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CCED32-E83C-4E43-975B-F52BDEAA8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332" y="2769833"/>
            <a:ext cx="8229600" cy="27254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C75E6D-C296-4541-9FE4-16D3B74CBC85}"/>
              </a:ext>
            </a:extLst>
          </p:cNvPr>
          <p:cNvSpPr txBox="1"/>
          <p:nvPr/>
        </p:nvSpPr>
        <p:spPr>
          <a:xfrm>
            <a:off x="5015884" y="5715298"/>
            <a:ext cx="530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Blickley</a:t>
            </a:r>
            <a:r>
              <a:rPr lang="en-US" sz="1200" dirty="0"/>
              <a:t>, L. (2015)  https://www.theinertia.com/environment/california-deals-a-major-blow-to-plastic-pollution/</a:t>
            </a:r>
          </a:p>
        </p:txBody>
      </p:sp>
    </p:spTree>
    <p:extLst>
      <p:ext uri="{BB962C8B-B14F-4D97-AF65-F5344CB8AC3E}">
        <p14:creationId xmlns:p14="http://schemas.microsoft.com/office/powerpoint/2010/main" val="253421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7A28-2F0D-43BD-9508-022FCD77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Pollution may begin as a single item, but it can be deadly to all beings which live on Earth.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71AF404-DF6F-4050-9438-2BC8254081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8635"/>
            <a:ext cx="5181600" cy="364531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431B3E-7590-4993-AAC2-DE1C4C0E0ACB}"/>
              </a:ext>
            </a:extLst>
          </p:cNvPr>
          <p:cNvSpPr txBox="1"/>
          <p:nvPr/>
        </p:nvSpPr>
        <p:spPr>
          <a:xfrm>
            <a:off x="1358283" y="5885895"/>
            <a:ext cx="4598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Oliviera</a:t>
            </a:r>
            <a:r>
              <a:rPr lang="en-US" sz="1200" dirty="0"/>
              <a:t> (2018) https://www.yahoo.com/news/disturbing-composite-photos-reimagine-ocean-slideshow-wp-184651080.html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9C47BDF-3D61-4DD8-8C0B-916CDAB5CE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085" y="2240578"/>
            <a:ext cx="5181600" cy="3645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1A8AF9-C182-4B51-9239-A48BAB7E1B41}"/>
              </a:ext>
            </a:extLst>
          </p:cNvPr>
          <p:cNvSpPr txBox="1"/>
          <p:nvPr/>
        </p:nvSpPr>
        <p:spPr>
          <a:xfrm>
            <a:off x="6560598" y="5947450"/>
            <a:ext cx="4856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Lisa, A. (2013) https://inhabitat.com/peanut-the-story-behind-the-poor-sea-turtle-deformed-by-a-six-pack-ring/</a:t>
            </a:r>
          </a:p>
        </p:txBody>
      </p:sp>
    </p:spTree>
    <p:extLst>
      <p:ext uri="{BB962C8B-B14F-4D97-AF65-F5344CB8AC3E}">
        <p14:creationId xmlns:p14="http://schemas.microsoft.com/office/powerpoint/2010/main" val="133305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E7DF96-DE65-45D0-AA00-5BD37659B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can pollute anything and everything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BFC84E-ED33-4595-8B3C-08C37E6E0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sz="3200" dirty="0"/>
              <a:t>Air</a:t>
            </a:r>
          </a:p>
          <a:p>
            <a:pPr algn="ctr"/>
            <a:r>
              <a:rPr lang="en-US" sz="3200" dirty="0"/>
              <a:t>Land</a:t>
            </a:r>
          </a:p>
          <a:p>
            <a:pPr algn="ctr"/>
            <a:r>
              <a:rPr lang="en-US" sz="3200" dirty="0"/>
              <a:t>Water</a:t>
            </a:r>
          </a:p>
          <a:p>
            <a:pPr algn="ctr"/>
            <a:r>
              <a:rPr lang="en-US" sz="3200" dirty="0"/>
              <a:t>Animals</a:t>
            </a:r>
          </a:p>
          <a:p>
            <a:pPr algn="ctr"/>
            <a:r>
              <a:rPr lang="en-US" sz="3200" dirty="0"/>
              <a:t>Ourselves</a:t>
            </a:r>
          </a:p>
          <a:p>
            <a:pPr algn="ctr"/>
            <a:r>
              <a:rPr lang="en-US" sz="3200" dirty="0"/>
              <a:t>Each other</a:t>
            </a:r>
          </a:p>
          <a:p>
            <a:endParaRPr lang="en-US" dirty="0"/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31D449BE-01C3-4878-AA5D-7E382649232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9" b="5869"/>
          <a:stretch>
            <a:fillRect/>
          </a:stretch>
        </p:blipFill>
        <p:spPr/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4B5B3A8-C555-4615-8AF9-66C94BD6C0B5}"/>
              </a:ext>
            </a:extLst>
          </p:cNvPr>
          <p:cNvSpPr txBox="1"/>
          <p:nvPr/>
        </p:nvSpPr>
        <p:spPr>
          <a:xfrm>
            <a:off x="6096000" y="6045693"/>
            <a:ext cx="5259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https://www.dreamstime.com/vector-emotional-california-map-collage-sad-emojis-sorrow-composition-smileys-red-colors-negative-mood-concept-crisis-image120410303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7781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CFDB6-0399-4408-AA37-EE750900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garbage?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B666-2EDF-4491-AB1D-834EEF820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449"/>
            <a:ext cx="10515600" cy="4685514"/>
          </a:xfrm>
        </p:spPr>
        <p:txBody>
          <a:bodyPr/>
          <a:lstStyle/>
          <a:p>
            <a:r>
              <a:rPr lang="en-US" dirty="0"/>
              <a:t>A thing that is considered useless or no longer needed.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24444-32D0-447C-8D1D-7AA53F930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52" y="2351305"/>
            <a:ext cx="3790765" cy="27607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F9C389-A981-41AD-846F-EB76F9E6BA80}"/>
              </a:ext>
            </a:extLst>
          </p:cNvPr>
          <p:cNvSpPr txBox="1"/>
          <p:nvPr/>
        </p:nvSpPr>
        <p:spPr>
          <a:xfrm>
            <a:off x="1233995" y="5184558"/>
            <a:ext cx="304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GoodGirl</a:t>
            </a:r>
            <a:r>
              <a:rPr lang="en-US" sz="1000" dirty="0"/>
              <a:t> (2019) https://www.goodgirlgonegreen.com/i-dont-understand/</a:t>
            </a:r>
          </a:p>
        </p:txBody>
      </p:sp>
      <p:pic>
        <p:nvPicPr>
          <p:cNvPr id="2050" name="Picture 2" descr="Image result for garbage wrapper">
            <a:extLst>
              <a:ext uri="{FF2B5EF4-FFF2-40B4-BE49-F238E27FC236}">
                <a16:creationId xmlns:a16="http://schemas.microsoft.com/office/drawing/2014/main" id="{EBB85F5D-70F2-46A4-A3EB-254A9F149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36" y="2228542"/>
            <a:ext cx="4171950" cy="287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05BD44-FE25-40A8-8153-716962F3FE88}"/>
              </a:ext>
            </a:extLst>
          </p:cNvPr>
          <p:cNvSpPr txBox="1"/>
          <p:nvPr/>
        </p:nvSpPr>
        <p:spPr>
          <a:xfrm>
            <a:off x="6356412" y="5237825"/>
            <a:ext cx="3941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Katrina.Happy</a:t>
            </a:r>
            <a:r>
              <a:rPr lang="en-US" sz="1000" dirty="0"/>
              <a:t> (n.d.) https://www.shutterstock.com/image-vector/vector-illustration-set-garbage-81111274</a:t>
            </a:r>
          </a:p>
        </p:txBody>
      </p:sp>
    </p:spTree>
    <p:extLst>
      <p:ext uri="{BB962C8B-B14F-4D97-AF65-F5344CB8AC3E}">
        <p14:creationId xmlns:p14="http://schemas.microsoft.com/office/powerpoint/2010/main" val="1675068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CBC8-D407-48E6-975C-E75EDF7B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should we put the garbage when done with it?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1FABDBD-DA06-4C46-92FE-EF209C7F1F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736" y="1825625"/>
            <a:ext cx="3941685" cy="435133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F30AC6-9C85-42F3-8BDD-DD0F23AF7A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364" y="1690688"/>
            <a:ext cx="45339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72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D9F4E76-81C6-44B9-B5EC-8E88E766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NOT do with our garbage?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BA1260-AF3F-4C25-B603-02FFDD833A39}"/>
              </a:ext>
            </a:extLst>
          </p:cNvPr>
          <p:cNvSpPr txBox="1"/>
          <p:nvPr/>
        </p:nvSpPr>
        <p:spPr>
          <a:xfrm>
            <a:off x="1233996" y="6123697"/>
            <a:ext cx="458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Elsom</a:t>
            </a:r>
            <a:r>
              <a:rPr lang="en-US" sz="1000" dirty="0"/>
              <a:t>, D. (2019) https://www.thesun.co.uk/motors/5947930/drivers-150-fine-litter-passenger-rubbish/</a:t>
            </a:r>
          </a:p>
        </p:txBody>
      </p:sp>
      <p:pic>
        <p:nvPicPr>
          <p:cNvPr id="1026" name="Picture 2" descr="Image result for california throwing garbage out a window">
            <a:hlinkClick r:id="rId2"/>
            <a:extLst>
              <a:ext uri="{FF2B5EF4-FFF2-40B4-BE49-F238E27FC236}">
                <a16:creationId xmlns:a16="http://schemas.microsoft.com/office/drawing/2014/main" id="{74D73CBF-77ED-4577-BAC0-D81F94BCBD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794" y="1997476"/>
            <a:ext cx="4429957" cy="412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63EE5D-11D1-45B5-B221-BEFD4BAC047C}"/>
              </a:ext>
            </a:extLst>
          </p:cNvPr>
          <p:cNvSpPr txBox="1"/>
          <p:nvPr/>
        </p:nvSpPr>
        <p:spPr>
          <a:xfrm>
            <a:off x="6191250" y="6123697"/>
            <a:ext cx="5162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Reeves (2015) https://www.alternativesjournal.ca/community/blogs/current-events/cost-great-lakes-plastic-clean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09015F56-5D72-47B1-96CE-68A15A45F7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1997476"/>
            <a:ext cx="5181600" cy="4126220"/>
          </a:xfrm>
        </p:spPr>
      </p:pic>
    </p:spTree>
    <p:extLst>
      <p:ext uri="{BB962C8B-B14F-4D97-AF65-F5344CB8AC3E}">
        <p14:creationId xmlns:p14="http://schemas.microsoft.com/office/powerpoint/2010/main" val="4141580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A626A-9D82-43C2-86FD-3CCB2CE53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605"/>
          </a:xfrm>
        </p:spPr>
        <p:txBody>
          <a:bodyPr/>
          <a:lstStyle/>
          <a:p>
            <a:r>
              <a:rPr lang="en-US" dirty="0"/>
              <a:t>What is Green Waste?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CBE63-FF08-4125-833B-769A1C754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730"/>
            <a:ext cx="10515600" cy="4996233"/>
          </a:xfrm>
        </p:spPr>
        <p:txBody>
          <a:bodyPr/>
          <a:lstStyle/>
          <a:p>
            <a:r>
              <a:rPr lang="en-US" dirty="0"/>
              <a:t>Organic stuff that can be broken down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DDAC3-8057-4225-99CB-F30F35267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08" y="1721945"/>
            <a:ext cx="7395099" cy="4124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1D8142-E7CE-47EC-BF23-0E553262ADDE}"/>
              </a:ext>
            </a:extLst>
          </p:cNvPr>
          <p:cNvSpPr txBox="1"/>
          <p:nvPr/>
        </p:nvSpPr>
        <p:spPr>
          <a:xfrm>
            <a:off x="4154750" y="5846270"/>
            <a:ext cx="5530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Egipps</a:t>
            </a:r>
            <a:r>
              <a:rPr lang="en-US" sz="1000" dirty="0"/>
              <a:t> (n.d.) https://www.eastgippsland.vic.gov.au/Services/Waste/Organic_Waste_Services</a:t>
            </a:r>
          </a:p>
        </p:txBody>
      </p:sp>
    </p:spTree>
    <p:extLst>
      <p:ext uri="{BB962C8B-B14F-4D97-AF65-F5344CB8AC3E}">
        <p14:creationId xmlns:p14="http://schemas.microsoft.com/office/powerpoint/2010/main" val="3919428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F1B1-049D-4F81-B347-C029C2C2D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Recycling?  Benefits of Recycling?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65DBF-070F-4A72-B2A8-F26B9C8C4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01482"/>
          </a:xfrm>
        </p:spPr>
        <p:txBody>
          <a:bodyPr>
            <a:normAutofit/>
          </a:bodyPr>
          <a:lstStyle/>
          <a:p>
            <a:r>
              <a:rPr lang="en-US" dirty="0"/>
              <a:t>Converting waste into something else</a:t>
            </a:r>
          </a:p>
          <a:p>
            <a:r>
              <a:rPr lang="en-US" dirty="0"/>
              <a:t>Recycling reduces the waste sent to landfills</a:t>
            </a:r>
          </a:p>
          <a:p>
            <a:r>
              <a:rPr lang="en-US" dirty="0"/>
              <a:t>It conserves natural resources and prevents further pollution which occurs when producing a raw natural resource</a:t>
            </a:r>
          </a:p>
          <a:p>
            <a:r>
              <a:rPr lang="en-US" dirty="0"/>
              <a:t>What????</a:t>
            </a:r>
          </a:p>
        </p:txBody>
      </p:sp>
    </p:spTree>
    <p:extLst>
      <p:ext uri="{BB962C8B-B14F-4D97-AF65-F5344CB8AC3E}">
        <p14:creationId xmlns:p14="http://schemas.microsoft.com/office/powerpoint/2010/main" val="1710229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94265-4DED-4D84-863D-8976A862D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turns used stuff into new stuff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4FFA1F-E7F1-49D5-AB66-A3767B2CD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27" y="1447060"/>
            <a:ext cx="4423299" cy="35688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CFE1FA-A608-46AE-9F42-B3B29D4A677A}"/>
              </a:ext>
            </a:extLst>
          </p:cNvPr>
          <p:cNvSpPr txBox="1"/>
          <p:nvPr/>
        </p:nvSpPr>
        <p:spPr>
          <a:xfrm>
            <a:off x="4243526" y="5770485"/>
            <a:ext cx="522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Maine.gov (2019) https://www.maine.gov/dep/waste/recycle/whatrecyclablesbecome.html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68F77A-74B3-4810-9208-EA05CBBE9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175" y="1624614"/>
            <a:ext cx="3932066" cy="339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63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7EEE4F-9D43-4FC7-A9F3-94D01EE765E5}"/>
              </a:ext>
            </a:extLst>
          </p:cNvPr>
          <p:cNvSpPr txBox="1"/>
          <p:nvPr/>
        </p:nvSpPr>
        <p:spPr>
          <a:xfrm>
            <a:off x="4918229" y="6374167"/>
            <a:ext cx="5317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Smart Health Talk (2012) http://www.smarthealthtalk.com/recycled-products.html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811CE3-39C2-400A-A288-D40596689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54" y="1500326"/>
            <a:ext cx="9583445" cy="473179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6B65DF2-46EF-4474-8BB2-600647A574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25876"/>
            <a:ext cx="10515600" cy="1064812"/>
          </a:xfrm>
        </p:spPr>
        <p:txBody>
          <a:bodyPr/>
          <a:lstStyle/>
          <a:p>
            <a:r>
              <a:rPr lang="en-US" dirty="0"/>
              <a:t>         We can recycle all sorts of things</a:t>
            </a:r>
          </a:p>
        </p:txBody>
      </p:sp>
    </p:spTree>
    <p:extLst>
      <p:ext uri="{BB962C8B-B14F-4D97-AF65-F5344CB8AC3E}">
        <p14:creationId xmlns:p14="http://schemas.microsoft.com/office/powerpoint/2010/main" val="960719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B97B1-0F66-4D16-A1E5-F6ACD41A8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are bins for all three – Please use them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4949C-B35F-4FC9-8F70-9A232032B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470" y="1555423"/>
            <a:ext cx="7607431" cy="3912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69D833-5EB6-409F-835E-AFD5C416C35D}"/>
              </a:ext>
            </a:extLst>
          </p:cNvPr>
          <p:cNvSpPr txBox="1"/>
          <p:nvPr/>
        </p:nvSpPr>
        <p:spPr>
          <a:xfrm>
            <a:off x="3497344" y="5844619"/>
            <a:ext cx="6070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PNG Library (2018) https://i-love-png.com/recycle-bin-png-picture_16144.html</a:t>
            </a:r>
          </a:p>
        </p:txBody>
      </p:sp>
    </p:spTree>
    <p:extLst>
      <p:ext uri="{BB962C8B-B14F-4D97-AF65-F5344CB8AC3E}">
        <p14:creationId xmlns:p14="http://schemas.microsoft.com/office/powerpoint/2010/main" val="3941123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D6E58-4866-48A1-BC6D-BE59C2D8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ever heard of compost?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26D8D-E70D-4D3D-B398-52A97C1BC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Compost is nature’s way of recycling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52B9D-13A4-4B7E-82B8-A978CAD67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3" y="2506660"/>
            <a:ext cx="10138299" cy="367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17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7C098-979B-4B45-AD6D-7E194B0A6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10" y="905522"/>
            <a:ext cx="9996256" cy="48047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C375DB-49BD-4545-82BF-5D7E66B599B2}"/>
              </a:ext>
            </a:extLst>
          </p:cNvPr>
          <p:cNvSpPr txBox="1"/>
          <p:nvPr/>
        </p:nvSpPr>
        <p:spPr>
          <a:xfrm>
            <a:off x="5557421" y="5903650"/>
            <a:ext cx="5095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Sakshi (2019) https://pt.slideshare.net/SakshiTiwari3/compost-and-composting-techniques/3</a:t>
            </a:r>
          </a:p>
        </p:txBody>
      </p:sp>
    </p:spTree>
    <p:extLst>
      <p:ext uri="{BB962C8B-B14F-4D97-AF65-F5344CB8AC3E}">
        <p14:creationId xmlns:p14="http://schemas.microsoft.com/office/powerpoint/2010/main" val="2486857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CBCB-8ED8-4A12-A01D-9ED3F911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40% of the waste in landfills could have been composted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92C1B0-B7A1-4D84-ADA0-32ABEC1D2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5E728F-FCCE-4BA3-93FB-6A40E0890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9015"/>
            <a:ext cx="10515600" cy="42979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3BD520-4C11-426D-B1FF-00B0E54C28C2}"/>
              </a:ext>
            </a:extLst>
          </p:cNvPr>
          <p:cNvSpPr txBox="1"/>
          <p:nvPr/>
        </p:nvSpPr>
        <p:spPr>
          <a:xfrm>
            <a:off x="5344357" y="6365289"/>
            <a:ext cx="4447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Williams, S. (2019) Green Waste Article</a:t>
            </a:r>
          </a:p>
        </p:txBody>
      </p:sp>
    </p:spTree>
    <p:extLst>
      <p:ext uri="{BB962C8B-B14F-4D97-AF65-F5344CB8AC3E}">
        <p14:creationId xmlns:p14="http://schemas.microsoft.com/office/powerpoint/2010/main" val="179338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08D81-74D9-4F82-A8B9-4ACBD202F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83582"/>
            <a:ext cx="10515600" cy="1207362"/>
          </a:xfrm>
        </p:spPr>
        <p:txBody>
          <a:bodyPr/>
          <a:lstStyle/>
          <a:p>
            <a:r>
              <a:rPr lang="en-US" dirty="0"/>
              <a:t>That was a lot of information.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4A2F1-589A-4BB3-891C-3249DD575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77375"/>
            <a:ext cx="10515600" cy="4012275"/>
          </a:xfrm>
        </p:spPr>
        <p:txBody>
          <a:bodyPr/>
          <a:lstStyle/>
          <a:p>
            <a:r>
              <a:rPr lang="en-US" dirty="0"/>
              <a:t>Let’s see how much you remember.  Thumbs Up if the person is being a good Californian or Thumbs Down if the person is making a bad choice.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BA2EDC-2E8B-4E8C-8348-5BB24ED43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422" y="3364636"/>
            <a:ext cx="4521693" cy="2165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997EF1-5F37-41CB-9537-11C04CE46B78}"/>
              </a:ext>
            </a:extLst>
          </p:cNvPr>
          <p:cNvSpPr txBox="1"/>
          <p:nvPr/>
        </p:nvSpPr>
        <p:spPr>
          <a:xfrm>
            <a:off x="2734322" y="6089650"/>
            <a:ext cx="65428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Leader (2019) https://www.riverinaleader.com.au/story/5869791/thumbs-down-to-roadside-dumping-grounds/</a:t>
            </a:r>
          </a:p>
        </p:txBody>
      </p:sp>
    </p:spTree>
    <p:extLst>
      <p:ext uri="{BB962C8B-B14F-4D97-AF65-F5344CB8AC3E}">
        <p14:creationId xmlns:p14="http://schemas.microsoft.com/office/powerpoint/2010/main" val="3707253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88EDBC-2F08-4380-B4FE-92BA4ED74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811" y="719091"/>
            <a:ext cx="6143347" cy="52289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E92124-6CBB-4731-85CD-0BE8B6DE6F05}"/>
              </a:ext>
            </a:extLst>
          </p:cNvPr>
          <p:cNvSpPr txBox="1"/>
          <p:nvPr/>
        </p:nvSpPr>
        <p:spPr>
          <a:xfrm>
            <a:off x="2698811" y="6107837"/>
            <a:ext cx="6143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Zarism</a:t>
            </a:r>
            <a:r>
              <a:rPr lang="en-US" sz="1000" dirty="0"/>
              <a:t> (2018) https://www.istockphoto.com/vector/child-throws-a-garbage-in-the-river-gm918106158-252561008</a:t>
            </a:r>
          </a:p>
        </p:txBody>
      </p:sp>
    </p:spTree>
    <p:extLst>
      <p:ext uri="{BB962C8B-B14F-4D97-AF65-F5344CB8AC3E}">
        <p14:creationId xmlns:p14="http://schemas.microsoft.com/office/powerpoint/2010/main" val="1417179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AE0B00-EAF7-4C45-B7E9-21762D87D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213" y="630314"/>
            <a:ext cx="6581574" cy="53354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85AD8B-73EA-4403-BFB3-3FAA78455C68}"/>
              </a:ext>
            </a:extLst>
          </p:cNvPr>
          <p:cNvSpPr txBox="1"/>
          <p:nvPr/>
        </p:nvSpPr>
        <p:spPr>
          <a:xfrm>
            <a:off x="2902998" y="6116715"/>
            <a:ext cx="6483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Segoviadesign</a:t>
            </a:r>
            <a:r>
              <a:rPr lang="en-US" sz="1000" dirty="0"/>
              <a:t> (n.d.) https://www.vectorstock.com/royalty-free-vector/kid-throws-garbage-in-the-trash-vector-22744330</a:t>
            </a:r>
          </a:p>
        </p:txBody>
      </p:sp>
    </p:spTree>
    <p:extLst>
      <p:ext uri="{BB962C8B-B14F-4D97-AF65-F5344CB8AC3E}">
        <p14:creationId xmlns:p14="http://schemas.microsoft.com/office/powerpoint/2010/main" val="1512161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930B11-C92B-4B0F-ADBD-42F8DDD30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839" y="577049"/>
            <a:ext cx="7239000" cy="52644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F825DC-4410-44BA-B1BB-77DF8025B936}"/>
              </a:ext>
            </a:extLst>
          </p:cNvPr>
          <p:cNvSpPr txBox="1"/>
          <p:nvPr/>
        </p:nvSpPr>
        <p:spPr>
          <a:xfrm>
            <a:off x="3071673" y="5908628"/>
            <a:ext cx="6173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Mumbai (2019) https://www.freepressjournal.in/mumbai/brihanmumbai-municipal-corporation-collects-294-lakh-as-fine-from-people-throwing-garbage-in-gutters</a:t>
            </a:r>
          </a:p>
        </p:txBody>
      </p:sp>
    </p:spTree>
    <p:extLst>
      <p:ext uri="{BB962C8B-B14F-4D97-AF65-F5344CB8AC3E}">
        <p14:creationId xmlns:p14="http://schemas.microsoft.com/office/powerpoint/2010/main" val="2701929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591782-00ED-4620-ADE6-8F58994C7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49" y="571500"/>
            <a:ext cx="8870087" cy="52078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A27029-1850-4DA3-92A1-92AAD260661D}"/>
              </a:ext>
            </a:extLst>
          </p:cNvPr>
          <p:cNvSpPr txBox="1"/>
          <p:nvPr/>
        </p:nvSpPr>
        <p:spPr>
          <a:xfrm>
            <a:off x="3089429" y="5841507"/>
            <a:ext cx="74306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Jimenenz</a:t>
            </a:r>
            <a:r>
              <a:rPr lang="en-US" sz="1000" dirty="0"/>
              <a:t> (2016) https://bphsvanguard.com/3908/archives/are-we-in-a-landfill-or-is-this-a-high-school-campus/</a:t>
            </a:r>
          </a:p>
        </p:txBody>
      </p:sp>
    </p:spTree>
    <p:extLst>
      <p:ext uri="{BB962C8B-B14F-4D97-AF65-F5344CB8AC3E}">
        <p14:creationId xmlns:p14="http://schemas.microsoft.com/office/powerpoint/2010/main" val="1050624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8CB498-CE32-4F8C-8BD2-CF206C074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408372"/>
            <a:ext cx="9525000" cy="56420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515682-75FA-42D6-B8CD-15BFB918CCEB}"/>
              </a:ext>
            </a:extLst>
          </p:cNvPr>
          <p:cNvSpPr txBox="1"/>
          <p:nvPr/>
        </p:nvSpPr>
        <p:spPr>
          <a:xfrm>
            <a:off x="3826276" y="6285390"/>
            <a:ext cx="62853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Solhail</a:t>
            </a:r>
            <a:r>
              <a:rPr lang="en-US" sz="1000" dirty="0"/>
              <a:t> (2017) https://medium.com/@MahnoorSohail/keep-the-world-clean-it-starts-with-you-91885f1b57f7</a:t>
            </a:r>
          </a:p>
        </p:txBody>
      </p:sp>
    </p:spTree>
    <p:extLst>
      <p:ext uri="{BB962C8B-B14F-4D97-AF65-F5344CB8AC3E}">
        <p14:creationId xmlns:p14="http://schemas.microsoft.com/office/powerpoint/2010/main" val="2284304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15D0-B2CD-4CE9-82F8-8919F645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Fantastic!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9C4D5-98F4-4992-ABDD-AEEBBD9F7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made me very happy that you now know what you should do with your garbage.  Please tell your friends and family.  </a:t>
            </a:r>
          </a:p>
        </p:txBody>
      </p:sp>
    </p:spTree>
    <p:extLst>
      <p:ext uri="{BB962C8B-B14F-4D97-AF65-F5344CB8AC3E}">
        <p14:creationId xmlns:p14="http://schemas.microsoft.com/office/powerpoint/2010/main" val="3932714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50E1B-018C-4CEE-8C86-1E86AA231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CB958-4A27-454D-9C10-CAF73375B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148262"/>
            <a:ext cx="10515600" cy="938166"/>
          </a:xfrm>
        </p:spPr>
        <p:txBody>
          <a:bodyPr/>
          <a:lstStyle/>
          <a:p>
            <a:r>
              <a:rPr lang="en-US" dirty="0"/>
              <a:t>If you would like to continue in your efforts to help, the California Environmental Protection Agency (EPA) is a great place to start.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822DFC-61B8-4BBA-8DC4-3AAC015C4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275208"/>
            <a:ext cx="10289512" cy="4376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96DAFE-4235-4409-9FB9-688730CBCB2E}"/>
              </a:ext>
            </a:extLst>
          </p:cNvPr>
          <p:cNvSpPr txBox="1"/>
          <p:nvPr/>
        </p:nvSpPr>
        <p:spPr>
          <a:xfrm>
            <a:off x="6374167" y="4732258"/>
            <a:ext cx="50869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Cal EPA (2019) https://calepa.ca.gov/</a:t>
            </a:r>
          </a:p>
        </p:txBody>
      </p:sp>
    </p:spTree>
    <p:extLst>
      <p:ext uri="{BB962C8B-B14F-4D97-AF65-F5344CB8AC3E}">
        <p14:creationId xmlns:p14="http://schemas.microsoft.com/office/powerpoint/2010/main" val="3921419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4A074-AE9E-4619-8E67-7AE966EC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Together, we can make a difference.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3CAE261-D5EF-4208-BC3F-04DDF7EF4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63" y="1846555"/>
            <a:ext cx="7785717" cy="4412202"/>
          </a:xfr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495A7CB-591B-495E-B138-1EA97EB1A1A3}"/>
              </a:ext>
            </a:extLst>
          </p:cNvPr>
          <p:cNvSpPr txBox="1"/>
          <p:nvPr/>
        </p:nvSpPr>
        <p:spPr>
          <a:xfrm>
            <a:off x="3471169" y="6365289"/>
            <a:ext cx="68269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iKandy</a:t>
            </a:r>
            <a:r>
              <a:rPr lang="en-US" sz="1000" dirty="0"/>
              <a:t> (n.d.) California Map Character. https://www.shutterstock.com/image-vector/california-map-character-92367619</a:t>
            </a:r>
          </a:p>
        </p:txBody>
      </p:sp>
    </p:spTree>
    <p:extLst>
      <p:ext uri="{BB962C8B-B14F-4D97-AF65-F5344CB8AC3E}">
        <p14:creationId xmlns:p14="http://schemas.microsoft.com/office/powerpoint/2010/main" val="1402659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2EEA29-7DF3-4480-BCFA-0A8BA5B48429}"/>
              </a:ext>
            </a:extLst>
          </p:cNvPr>
          <p:cNvSpPr/>
          <p:nvPr/>
        </p:nvSpPr>
        <p:spPr>
          <a:xfrm>
            <a:off x="923277" y="1782171"/>
            <a:ext cx="9818703" cy="2662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Resources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Cal EPA (2019) Retrieved from </a:t>
            </a:r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https://calepa.ca.gov/about/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Williams, S. R., Zhu-Barker, X., Lew, S., </a:t>
            </a:r>
            <a:r>
              <a:rPr lang="en-US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Croze</a:t>
            </a:r>
            <a:r>
              <a:rPr lang="en-US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B. J., </a:t>
            </a:r>
            <a:r>
              <a:rPr lang="en-US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Fallan</a:t>
            </a:r>
            <a:r>
              <a:rPr lang="en-US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K. R., &amp; Horwath, W. R. (2019). 	Impact of Composting Food Waste with Green Waste on Greenhouse Gas Emissions from 	Compost Windrows.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Compost Science &amp; Utilization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, (1), 35. Retrieved from 	http://search.ebscohost.com.libproxy.chapman.edu/login.aspx?direct=true&amp;AuthType=ip,	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uid&amp;db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=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edsbl&amp;AN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=vdc.100081942659.0x000001&amp;site=eds-live</a:t>
            </a:r>
          </a:p>
        </p:txBody>
      </p:sp>
    </p:spTree>
    <p:extLst>
      <p:ext uri="{BB962C8B-B14F-4D97-AF65-F5344CB8AC3E}">
        <p14:creationId xmlns:p14="http://schemas.microsoft.com/office/powerpoint/2010/main" val="221332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2520</TotalTime>
  <Words>838</Words>
  <Application>Microsoft Office PowerPoint</Application>
  <PresentationFormat>Widescreen</PresentationFormat>
  <Paragraphs>65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 Theme</vt:lpstr>
      <vt:lpstr>Won’t you please lend a helping hand</vt:lpstr>
      <vt:lpstr>First…</vt:lpstr>
      <vt:lpstr>Pollution</vt:lpstr>
      <vt:lpstr>Pollution may begin as a single item, but it can be deadly to all beings which live on Earth.</vt:lpstr>
      <vt:lpstr>We can pollute anything and everything</vt:lpstr>
      <vt:lpstr>What is garbage?</vt:lpstr>
      <vt:lpstr>Where should we put the garbage when done with it?</vt:lpstr>
      <vt:lpstr>What do we NOT do with our garbage?</vt:lpstr>
      <vt:lpstr>What is Green Waste?</vt:lpstr>
      <vt:lpstr>What is Recycling?  Benefits of Recycling?</vt:lpstr>
      <vt:lpstr>It turns used stuff into new stuff</vt:lpstr>
      <vt:lpstr>         We can recycle all sorts of things</vt:lpstr>
      <vt:lpstr>There are bins for all three – Please use them</vt:lpstr>
      <vt:lpstr>Have you ever heard of compost?</vt:lpstr>
      <vt:lpstr>PowerPoint Presentation</vt:lpstr>
      <vt:lpstr>40% of the waste in landfills could have been composted</vt:lpstr>
      <vt:lpstr>That was a lot of information.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Fantastic!</vt:lpstr>
      <vt:lpstr>PowerPoint Presentation</vt:lpstr>
      <vt:lpstr>      Together, we can make a difference.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 Manahan</dc:creator>
  <cp:lastModifiedBy>Pamela Teves</cp:lastModifiedBy>
  <cp:revision>38</cp:revision>
  <dcterms:created xsi:type="dcterms:W3CDTF">2019-07-29T20:27:50Z</dcterms:created>
  <dcterms:modified xsi:type="dcterms:W3CDTF">2025-01-27T18:42:13Z</dcterms:modified>
</cp:coreProperties>
</file>